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17"/>
  </p:notesMasterIdLst>
  <p:sldIdLst>
    <p:sldId id="267" r:id="rId2"/>
    <p:sldId id="256" r:id="rId3"/>
    <p:sldId id="306" r:id="rId4"/>
    <p:sldId id="307" r:id="rId5"/>
    <p:sldId id="309" r:id="rId6"/>
    <p:sldId id="305" r:id="rId7"/>
    <p:sldId id="293" r:id="rId8"/>
    <p:sldId id="294" r:id="rId9"/>
    <p:sldId id="295" r:id="rId10"/>
    <p:sldId id="296" r:id="rId11"/>
    <p:sldId id="297" r:id="rId12"/>
    <p:sldId id="301" r:id="rId13"/>
    <p:sldId id="304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 snapToGrid="0">
      <p:cViewPr>
        <p:scale>
          <a:sx n="46" d="100"/>
          <a:sy n="46" d="100"/>
        </p:scale>
        <p:origin x="-150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075F3-A514-42EE-983A-7DBAFA474997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CA59-FB70-434D-8205-0A0F7D0CC51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CA59-FB70-434D-8205-0A0F7D0CC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0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0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27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8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60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6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8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7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8B95-2070-47C2-86D6-225413FEEE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ADE558-AEAF-4C9B-9884-E9DE1EE7F5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6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3" descr="На Прикарпатті створили осередок Державної Служби якості освіти (ВІДЕ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86" y="831273"/>
            <a:ext cx="5508236" cy="42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8550" y="1536615"/>
            <a:ext cx="52038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 eaLnBrk="0" fontAlgn="base" hangingPunct="0">
              <a:spcAft>
                <a:spcPct val="0"/>
              </a:spcAft>
            </a:pPr>
            <a:r>
              <a:rPr lang="uk-UA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</a:t>
            </a:r>
            <a:r>
              <a:rPr lang="en-US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/>
            </a:r>
            <a:br>
              <a:rPr lang="en-US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</a:br>
            <a:r>
              <a:rPr lang="uk-UA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БЕЗПЕЧНОГО ОСВІТНЬОГО</a:t>
            </a:r>
            <a:r>
              <a:rPr lang="en-US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/>
            </a:r>
            <a:br>
              <a:rPr lang="en-US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</a:br>
            <a:r>
              <a:rPr lang="uk-UA" alt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СЕРЕДОВИЩА </a:t>
            </a:r>
          </a:p>
          <a:p>
            <a:pPr indent="269875" algn="ctr" eaLnBrk="0" fontAlgn="base" hangingPunct="0">
              <a:spcAft>
                <a:spcPct val="0"/>
              </a:spcAft>
            </a:pPr>
            <a:r>
              <a:rPr lang="uk-UA" alt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(КБОС)</a:t>
            </a:r>
            <a:endParaRPr lang="uk-UA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412" y="179870"/>
            <a:ext cx="9434074" cy="1597573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Що робити, якщо ти став жертвою шкільного насильства чи знаєш, що когось ображають?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101" y="1742088"/>
            <a:ext cx="8701899" cy="5115912"/>
          </a:xfrm>
        </p:spPr>
        <p:txBody>
          <a:bodyPr>
            <a:normAutofit fontScale="92500" lnSpcReduction="10000"/>
          </a:bodyPr>
          <a:lstStyle/>
          <a:p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ПРАЦІВНИКІВ ЗАКЛАДУ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будь-які прояви насилля – реагувати адекватно, не бути спостерігачем, намагатися втрутитися в ситуацію аби вирішити конфлікт.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врівноважені в своїх діях, вчинках та словах.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Дисциплінарні заходи повинні мати виховний, а не каральний характер. Осуд, зауваження, догана мають бути спрямовані на вчинок учня і його можливі наслідки, а не на особистість порушника правил.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Обговорюйте загрозливі ситуації з учнями, з колегами, по можливості – з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допоможе прийняти правильні рішення, вибудувати правильну лінію поведінки і припинити насилля (якщо Ви учасник, жертва або свідок).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 про ситуацію адміністрацію закладу.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uk-UA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освіди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 не вирішення проблеми звертається до компетентних органів (поліції, ювенальної превенції та служби у справах дітей).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Чарівниця- вчителька, Анна Ананийчук - Украинский портал поэ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10602"/>
            <a:ext cx="3333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11" y="22232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БЕЗПЕКА </a:t>
            </a:r>
            <a:r>
              <a:rPr lang="uk-UA" b="1" dirty="0"/>
              <a:t>В ІНТЕРНЕТ-ПРОСТОРІ. КІБЕРБУЛІНГ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4382" y="1271932"/>
            <a:ext cx="6227618" cy="3423087"/>
          </a:xfrm>
        </p:spPr>
        <p:txBody>
          <a:bodyPr>
            <a:noAutofit/>
          </a:bodyPr>
          <a:lstStyle/>
          <a:p>
            <a:r>
              <a:rPr lang="uk-UA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(насильство в Інтернеті)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кіберзалякування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кібернасильство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кіберпросторі полягає у звинуваченні когось з використанням образливих слів, брехні та неправдивих чуток за допомогою електронної пошти, текстових повідомлень і повідомлень у соціальних мережах.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AutoShape 2" descr="Кибербуллинг: опасное виртуальное «быкование» (Cyber-bullying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40056"/>
            <a:ext cx="5605559" cy="414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0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028" y="0"/>
            <a:ext cx="4585641" cy="700193"/>
          </a:xfrm>
        </p:spPr>
        <p:txBody>
          <a:bodyPr>
            <a:normAutofit/>
          </a:bodyPr>
          <a:lstStyle/>
          <a:p>
            <a:r>
              <a:rPr lang="uk-UA" b="1" dirty="0" smtClean="0"/>
              <a:t>ДІЇ </a:t>
            </a:r>
            <a:r>
              <a:rPr lang="uk-UA" b="1" dirty="0"/>
              <a:t>БАТЬКІВ</a:t>
            </a:r>
            <a:r>
              <a:rPr lang="uk-UA" b="1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388" y="1023725"/>
            <a:ext cx="10380005" cy="5013434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 за діяльністю  вашої дитини в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Інтернеті.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Обмежуйте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користування Інтернетом (залежно від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та рекомендацій).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Стежте за настроєм дитини, її психічним станом – можливо 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потерпає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кіберзалякування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Поговоріть з дитиною про віртуальне спілкування та листування в мережі Інтернет.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/поскаржтеся про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кіберзалякування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Інтернет-провайдеру.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загострюється і містить погрози та повідомлення явного сексуального характеру, зв'яжіться з правоохоронними органами.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«батьківський контроль», пароль і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 прикладом показуйте дітям, як правильно, скільки часу вони можуть користуватися Інтернетом. Встановіть домашні правила користування Інтернетом.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 за тим, щоб дитина використовувала лише корисну та цікаву інформацію з Інтернету, яка буде необхідна для навчання або загального саморозвитку.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Залякування в мережі: векторна графіка, зображення, Залякування в мережі  малюнки | Скачати з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0" y="0"/>
            <a:ext cx="318193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0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104" y="513273"/>
            <a:ext cx="8911687" cy="805297"/>
          </a:xfrm>
        </p:spPr>
        <p:txBody>
          <a:bodyPr/>
          <a:lstStyle/>
          <a:p>
            <a:r>
              <a:rPr lang="uk-UA" b="1" dirty="0" smtClean="0"/>
              <a:t>МОНІТОРИНГ </a:t>
            </a:r>
            <a:r>
              <a:rPr lang="uk-UA" b="1" dirty="0" smtClean="0"/>
              <a:t>КБОС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061393"/>
            <a:ext cx="11079737" cy="5610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en-US" sz="1100" dirty="0"/>
          </a:p>
          <a:p>
            <a:pPr>
              <a:buAutoNum type="arabicPeriod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призначає уповноважену особу за 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КБОСу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Призначена особа відповідає за реалізацією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КБОСу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будь-які сигнали щодо його порушення, а також за внесення пропозицій стосовно внесення змін до кодексу.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Кожні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 відповідальна особа повинна проводити загальний моніторинг рівня виконання вимог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КБОСу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учасниками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процесу. Зразок анкети для проведення моніторингу наведено в Додатку.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Під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 такого загального моніторингу учасниками освітнього процесу можуть подавати пропозиції стосовно внесення змін до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КБОСу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повідомляти про порушення його вимог на території школи.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результатів анкет учасників освітнього процесу відповідальна особа має підготувати звіт та передати його директору школи.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Враховуючи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моніторингу, директор закладу повинен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необхідні зміни до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КБОСу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повідомити про них усіх учасників освітнього процесу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Моніторинг освітнього середовища - Харківський ліцей №141 Харківської  міської ради Харків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42" y="290945"/>
            <a:ext cx="374606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8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І</a:t>
            </a:r>
            <a:r>
              <a:rPr lang="en-US" b="1" dirty="0"/>
              <a:t>V</a:t>
            </a:r>
            <a:r>
              <a:rPr lang="uk-UA" b="1" dirty="0"/>
              <a:t>. РЕАГУВАННЯ ЗА ДОТРИМАННЯ ПОЛОЖЕНЬ КБОСУ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817" y="1745229"/>
            <a:ext cx="9975273" cy="504349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uk-UA" dirty="0" smtClean="0"/>
              <a:t>Як </a:t>
            </a:r>
            <a:r>
              <a:rPr lang="uk-UA" dirty="0"/>
              <a:t>і кому можна/потрібно реагувати на порушення пунктів КБОС? – ВСІМ!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Тому що всі ми є рівноправними учасниками освітнього процесу. Всі ми хочемо (і маємо на це право) жити, працювати, творити, вчитися, розвиватися, відпочивати, гратися, спілкуватися, мріяти і втілювати в реальність свої мрії.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Кожен має право і може:</a:t>
            </a:r>
            <a:endParaRPr lang="en-US" dirty="0"/>
          </a:p>
          <a:p>
            <a:pPr lvl="0"/>
            <a:r>
              <a:rPr lang="uk-UA" dirty="0"/>
              <a:t>Зробити зауваження порушникові/порушникам </a:t>
            </a:r>
            <a:r>
              <a:rPr lang="uk-UA" dirty="0" err="1"/>
              <a:t>КБОСу</a:t>
            </a:r>
            <a:r>
              <a:rPr lang="uk-UA" dirty="0"/>
              <a:t>.</a:t>
            </a:r>
            <a:endParaRPr lang="en-US" dirty="0"/>
          </a:p>
          <a:p>
            <a:pPr lvl="0"/>
            <a:r>
              <a:rPr lang="uk-UA" dirty="0"/>
              <a:t>Повідомити про порушення відповідальним особам</a:t>
            </a:r>
            <a:r>
              <a:rPr lang="uk-UA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sz="2100" b="1" dirty="0"/>
              <a:t>4.1. ВІДПОВІДАЛЬНА ОСОБА ТА ГРУПА РЕАГУВАННЯ </a:t>
            </a:r>
            <a:endParaRPr lang="uk-UA" sz="1300" dirty="0"/>
          </a:p>
          <a:p>
            <a:pPr marL="0" indent="0">
              <a:buNone/>
            </a:pPr>
            <a:r>
              <a:rPr lang="uk-UA" sz="2100" b="1" dirty="0" smtClean="0"/>
              <a:t>4.2.ФУНКЦІОНАЛЬНІ </a:t>
            </a:r>
            <a:r>
              <a:rPr lang="uk-UA" sz="2100" b="1" dirty="0"/>
              <a:t>ОБОВ’ЯЗКИ ВІДПОВІДАЛЬНОЇ ОСОБИ ТА ГРУПИ РЕАГУВАННЯ </a:t>
            </a:r>
            <a:endParaRPr lang="en-US" sz="1300" dirty="0"/>
          </a:p>
          <a:p>
            <a:pPr marL="0" indent="0">
              <a:buNone/>
            </a:pPr>
            <a:r>
              <a:rPr lang="uk-UA" sz="2100" b="1" dirty="0"/>
              <a:t>4.3. НАВЧАННЯ ПРАЦІВНИКІВ З </a:t>
            </a:r>
            <a:r>
              <a:rPr lang="uk-UA" sz="2100" b="1"/>
              <a:t>ПИТАНЬ </a:t>
            </a:r>
            <a:r>
              <a:rPr lang="uk-UA" sz="2100" b="1" smtClean="0"/>
              <a:t>ЗАХИСТУ ДІТЕЙ </a:t>
            </a:r>
            <a:r>
              <a:rPr lang="uk-UA" sz="2100" b="1" dirty="0"/>
              <a:t>ВІД </a:t>
            </a:r>
            <a:r>
              <a:rPr lang="uk-UA" sz="2100" b="1" dirty="0" smtClean="0"/>
              <a:t>НАСИЛЬСТВА</a:t>
            </a:r>
            <a:endParaRPr lang="uk-UA" sz="1300" dirty="0"/>
          </a:p>
          <a:p>
            <a:pPr marL="0" indent="0">
              <a:buNone/>
            </a:pPr>
            <a:r>
              <a:rPr lang="uk-UA" sz="2100" b="1" dirty="0" smtClean="0"/>
              <a:t>4.4. НАВЧАННЯ </a:t>
            </a:r>
            <a:r>
              <a:rPr lang="uk-UA" sz="2100" b="1" dirty="0"/>
              <a:t>БАТЬКІВ З ПИТАНЬ </a:t>
            </a:r>
            <a:r>
              <a:rPr lang="uk-UA" sz="2100" b="1" dirty="0" smtClean="0"/>
              <a:t>ВИХОВАННЯ</a:t>
            </a:r>
            <a:endParaRPr lang="uk-UA" sz="1300" dirty="0"/>
          </a:p>
          <a:p>
            <a:pPr marL="0" indent="0">
              <a:buNone/>
            </a:pPr>
            <a:r>
              <a:rPr lang="uk-UA" sz="2100" b="1" dirty="0" smtClean="0"/>
              <a:t>4.5.НАВЧАННЯ </a:t>
            </a:r>
            <a:r>
              <a:rPr lang="uk-UA" sz="2100" b="1" dirty="0"/>
              <a:t>ДІТЕЙ З ПИТАНЬ ЗАХИСТУ ВІД УСІХ ФОРМ НАСИЛЬСТВА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327" y="410081"/>
            <a:ext cx="114637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1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Symbol" panose="05050102010706020507" pitchFamily="18" charset="2"/>
              </a:rPr>
              <a:t>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97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8" t="30114" r="18382" b="14773"/>
          <a:stretch/>
        </p:blipFill>
        <p:spPr bwMode="auto">
          <a:xfrm>
            <a:off x="6961909" y="3042739"/>
            <a:ext cx="4946073" cy="381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ЗАКЛЮЧНІ </a:t>
            </a:r>
            <a:r>
              <a:rPr lang="uk-UA" b="1" dirty="0"/>
              <a:t>ПОЛОЖЕННЯ КБОСУ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291" y="1394691"/>
            <a:ext cx="11596254" cy="1394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Кодекс безпечного освітнього середовища закладу стає чинним у день його оприлюднення.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Оприлюднення документа має відбутися таким чином, щоб він був доступний усім учасникам освітнього процесу (через його розміщення на сайті закладу).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9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8520" y="224612"/>
            <a:ext cx="8353096" cy="4342838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Безпечне освітнє середовище </a:t>
            </a:r>
            <a:r>
              <a:rPr lang="uk-UA" sz="2400" dirty="0"/>
              <a:t>– це стан освітнього середовища, в якому наявні безпечні умови навчання та праці, комфортна міжособистісна взаємодія, що сприяє емоційному благополуччю здобувачів освіти, педагогів і батьків, відсутні будь-які прояви насильства та є достатні ресурси для їх запобігання, а також дотримання прав і норм фізичної, психологічної, інформаційної та соціальної безпеки кожного учасника освітнього процесу. </a:t>
            </a:r>
            <a:r>
              <a:rPr lang="uk-UA" sz="2400" b="1" i="1" dirty="0">
                <a:solidFill>
                  <a:srgbClr val="0070C0"/>
                </a:solidFill>
              </a:rPr>
              <a:t>Головною метою безпечного освітнього середовища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2400" dirty="0"/>
              <a:t>є безпечна взаємодія всіх учасників освітнього </a:t>
            </a:r>
            <a:r>
              <a:rPr lang="uk-UA" sz="2400" dirty="0" smtClean="0"/>
              <a:t>процесу.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13" descr="Картинки по запросу &quot;безпечне освітнє середовище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4" y="643737"/>
            <a:ext cx="2654990" cy="175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744129" y="4355708"/>
            <a:ext cx="10165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Підґрунтям </a:t>
            </a:r>
            <a:r>
              <a:rPr lang="uk-UA" sz="2400" dirty="0"/>
              <a:t>документу є матеріали Методичного посібника </a:t>
            </a:r>
            <a:r>
              <a:rPr lang="uk-UA" sz="2400" b="1" i="1" dirty="0">
                <a:solidFill>
                  <a:srgbClr val="C00000"/>
                </a:solidFill>
              </a:rPr>
              <a:t>«Кодекс безпечного освітнього середовища», </a:t>
            </a:r>
            <a:r>
              <a:rPr lang="uk-UA" sz="2400" dirty="0"/>
              <a:t>Київ 2018, МОН України, ВБО Український фонд </a:t>
            </a:r>
            <a:r>
              <a:rPr lang="uk-UA" sz="2400" b="1" i="1" dirty="0">
                <a:solidFill>
                  <a:srgbClr val="C00000"/>
                </a:solidFill>
              </a:rPr>
              <a:t>«Благополуччя дітей». </a:t>
            </a:r>
            <a:endParaRPr lang="en-US" sz="2400" b="1" i="1" dirty="0">
              <a:solidFill>
                <a:srgbClr val="C00000"/>
              </a:solidFill>
            </a:endParaRPr>
          </a:p>
          <a:p>
            <a:r>
              <a:rPr lang="uk-UA" sz="2400" dirty="0" smtClean="0"/>
              <a:t>  </a:t>
            </a:r>
            <a:r>
              <a:rPr lang="uk-UA" sz="2400" b="1" dirty="0" smtClean="0">
                <a:solidFill>
                  <a:srgbClr val="C00000"/>
                </a:solidFill>
              </a:rPr>
              <a:t>Документ </a:t>
            </a:r>
            <a:r>
              <a:rPr lang="uk-UA" sz="2400" b="1" dirty="0" smtClean="0">
                <a:solidFill>
                  <a:srgbClr val="C00000"/>
                </a:solidFill>
              </a:rPr>
              <a:t>КБОС </a:t>
            </a:r>
            <a:r>
              <a:rPr lang="uk-UA" sz="2400" b="1" dirty="0" err="1" smtClean="0">
                <a:solidFill>
                  <a:srgbClr val="C00000"/>
                </a:solidFill>
              </a:rPr>
              <a:t>Річицького</a:t>
            </a:r>
            <a:r>
              <a:rPr lang="uk-UA" sz="2400" b="1" dirty="0" smtClean="0">
                <a:solidFill>
                  <a:srgbClr val="C00000"/>
                </a:solidFill>
              </a:rPr>
              <a:t> ліцею</a:t>
            </a:r>
            <a:r>
              <a:rPr lang="uk-UA" sz="2400" dirty="0"/>
              <a:t> </a:t>
            </a:r>
            <a:r>
              <a:rPr lang="uk-UA" sz="2400" dirty="0" smtClean="0"/>
              <a:t>адресовано здобувачам </a:t>
            </a:r>
            <a:r>
              <a:rPr lang="uk-UA" sz="2400" dirty="0"/>
              <a:t>освіти, вчителям, батькам, персоналу закладу, які зобов’язані виконувати правила та </a:t>
            </a:r>
            <a:r>
              <a:rPr lang="uk-UA" sz="2400" dirty="0" smtClean="0"/>
              <a:t>дотримуватися його </a:t>
            </a:r>
            <a:r>
              <a:rPr lang="uk-UA" sz="2400" dirty="0"/>
              <a:t>положень.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70" y="680139"/>
            <a:ext cx="800119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Підручник з інформатики для 2 класу - Ourbo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690" y="1594338"/>
            <a:ext cx="2115034" cy="31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6" y="618506"/>
            <a:ext cx="8219167" cy="58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3d бизнесмен для красного восклицательного знака #7756943 - Лараст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4182" r="31086" b="4727"/>
          <a:stretch/>
        </p:blipFill>
        <p:spPr bwMode="auto">
          <a:xfrm>
            <a:off x="9860930" y="1766686"/>
            <a:ext cx="212714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15909" r="58519" b="55682"/>
          <a:stretch/>
        </p:blipFill>
        <p:spPr bwMode="auto">
          <a:xfrm>
            <a:off x="82188" y="4246874"/>
            <a:ext cx="3159462" cy="26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7" y="232930"/>
            <a:ext cx="3561517" cy="22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35382" y="249675"/>
            <a:ext cx="9656618" cy="61926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безпечного освітнього середовища: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що перешкоджають безпеці учасників освітнього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процесу;</a:t>
            </a:r>
            <a:b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►відпрацювати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узгоджених поглядів і уявлень учнів, педагогів, психологів, батьків на освітнє середовище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школи;</a:t>
            </a:r>
            <a:b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►обґрунтувати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організації безпечного освітнього середовища та вимоги (критерії) до його ефективної організації для кожного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процесу;</a:t>
            </a:r>
            <a:b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►скласти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мінімальну та доступну програму навчання для учнів, педагогів,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батьків;</a:t>
            </a:r>
            <a:b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►сформулювати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 рекомендації учням, педагогічним працівникам, адміністрації школи, батькам щодо організації безпечного 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b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uk-UA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1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/>
        </p:nvSpPr>
        <p:spPr>
          <a:xfrm>
            <a:off x="1626133" y="-1"/>
            <a:ext cx="8062912" cy="597666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>
                <a:solidFill>
                  <a:srgbClr val="FF0000"/>
                </a:solidFill>
              </a:rPr>
              <a:t>Для школярів несприятливі впливи середовища зумовлюють: </a:t>
            </a:r>
            <a:r>
              <a:rPr lang="uk-UA" sz="2800" b="1" dirty="0" smtClean="0">
                <a:solidFill>
                  <a:schemeClr val="bg1"/>
                </a:solidFill>
              </a:rPr>
              <a:t/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появу </a:t>
            </a:r>
            <a:r>
              <a:rPr lang="uk-UA" sz="2200" dirty="0">
                <a:solidFill>
                  <a:schemeClr val="bg1"/>
                </a:solidFill>
              </a:rPr>
              <a:t>складних ситуацій у міжособистісному спілкуванні — </a:t>
            </a: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      • конфлікти </a:t>
            </a:r>
            <a:r>
              <a:rPr lang="uk-UA" sz="2200" dirty="0">
                <a:solidFill>
                  <a:schemeClr val="bg1"/>
                </a:solidFill>
              </a:rPr>
              <a:t>з батьками, друзями, </a:t>
            </a:r>
            <a:r>
              <a:rPr lang="uk-UA" sz="2200" dirty="0" smtClean="0">
                <a:solidFill>
                  <a:schemeClr val="bg1"/>
                </a:solidFill>
              </a:rPr>
              <a:t>вчителями;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</a:t>
            </a:r>
            <a:r>
              <a:rPr lang="uk-UA" sz="2200" dirty="0">
                <a:solidFill>
                  <a:schemeClr val="bg1"/>
                </a:solidFill>
              </a:rPr>
              <a:t>непорозуміння з оточенням </a:t>
            </a:r>
            <a:r>
              <a:rPr lang="uk-UA" sz="2200" dirty="0" smtClean="0">
                <a:solidFill>
                  <a:schemeClr val="bg1"/>
                </a:solidFill>
              </a:rPr>
              <a:t>тощо.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прояви </a:t>
            </a:r>
            <a:r>
              <a:rPr lang="uk-UA" sz="2200" dirty="0">
                <a:solidFill>
                  <a:schemeClr val="bg1"/>
                </a:solidFill>
              </a:rPr>
              <a:t>психологічного та емоційного насильства: </a:t>
            </a: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ігнорування;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приниження;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      • погрози;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</a:t>
            </a:r>
            <a:r>
              <a:rPr lang="uk-UA" sz="2200" dirty="0">
                <a:solidFill>
                  <a:schemeClr val="bg1"/>
                </a:solidFill>
              </a:rPr>
              <a:t>недоброзичливе ставлення </a:t>
            </a:r>
            <a:r>
              <a:rPr lang="uk-UA" sz="2200" dirty="0" smtClean="0">
                <a:solidFill>
                  <a:schemeClr val="bg1"/>
                </a:solidFill>
              </a:rPr>
              <a:t>тощо.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</a:t>
            </a:r>
            <a:r>
              <a:rPr lang="uk-UA" sz="2200" dirty="0">
                <a:solidFill>
                  <a:schemeClr val="bg1"/>
                </a:solidFill>
              </a:rPr>
              <a:t>дію несприятливих чинників, пов’язаних із навчанням.</a:t>
            </a:r>
            <a:br>
              <a:rPr lang="uk-UA" sz="2200" dirty="0">
                <a:solidFill>
                  <a:schemeClr val="bg1"/>
                </a:solidFill>
              </a:rPr>
            </a:b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1"/>
          <a:stretch/>
        </p:blipFill>
        <p:spPr bwMode="auto">
          <a:xfrm>
            <a:off x="8254652" y="4135054"/>
            <a:ext cx="3937348" cy="25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4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1703" y="-931390"/>
            <a:ext cx="9461915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 smtClean="0"/>
              <a:t>НАСИЛЬСТВО</a:t>
            </a:r>
            <a:r>
              <a:rPr lang="uk-UA" b="1" dirty="0"/>
              <a:t>: ПСИХОЛОГІЧНЕ, ФІЗИЧНЕ, ЕКОНОМІЧНЕ, СЕКСУАЛЬНЕ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701245"/>
            <a:ext cx="12025745" cy="2507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 </a:t>
            </a:r>
            <a:endParaRPr lang="en-US" sz="2000" dirty="0"/>
          </a:p>
          <a:p>
            <a:r>
              <a:rPr lang="uk-UA" sz="2800" b="1" i="1" dirty="0"/>
              <a:t>Насильство</a:t>
            </a:r>
            <a:r>
              <a:rPr lang="uk-UA" sz="2800" dirty="0"/>
              <a:t> – це будь-які навмисні дії однієї людини по відношенню до іншої, які порушують її конституційні права й свободи і наносять їй моральну шкоду, шкоду її фізичному чи психічному здоров’ю.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4098" name="Picture 2" descr="Як протидіяти домашньому насильству :: Ізбірком :: Головні події Одес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218708" y="3470564"/>
            <a:ext cx="7973291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8" b="78984"/>
          <a:stretch/>
        </p:blipFill>
        <p:spPr bwMode="auto">
          <a:xfrm>
            <a:off x="8694447" y="2779712"/>
            <a:ext cx="3497552" cy="85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тинство без насильства. Інформаційний покажчик для користувачів-учнів 5-9  класів, вчителів та батьків. Хмельницька обласна бібліотека для дітей імені  Т. Г.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2739736"/>
            <a:ext cx="3945968" cy="318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765" y="294290"/>
            <a:ext cx="9862848" cy="161071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Що робити, якщо ти став жертвою шкільного </a:t>
            </a:r>
            <a:r>
              <a:rPr lang="uk-UA" b="1" i="1" dirty="0" smtClean="0"/>
              <a:t>насильства </a:t>
            </a:r>
            <a:r>
              <a:rPr lang="uk-UA" b="1" i="1" dirty="0"/>
              <a:t>чи знаєш, що когось ображають?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572" y="1717963"/>
            <a:ext cx="8139428" cy="486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en-US" dirty="0"/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Розкажи про це дорослим – батькам, класному керівнику, директору школи, психологу, соціальному педагогу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Уникай місць, в яких можна стати жертвою  насильства.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 разом з друзями.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звертай уваги на кривдника, ігноруй  виклики у твою адресу.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97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Що робити батькам, коли у школі ігнорують булі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3484"/>
            <a:ext cx="3570720" cy="23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539" y="283779"/>
            <a:ext cx="9434074" cy="1597573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Що робити, якщо ти став жертвою шкільного насильства чи знаєш, що когось ображають?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1182" y="1821871"/>
            <a:ext cx="8970818" cy="5036129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БАТЬКІВ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Почніть випадкову розмову – спитайте, як справи у школі, що відбувалось під час обіду чи на перерві, по дорозі додому. На основі відповідей з'ясуйте в дитини чи вів хто-небудь себе образливо у ставленні до неї.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стримувати емоції. Підкресліть важливість відкритого, постійного зв'язку дитини з вами, вчителями або шкільним психологом.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Документуйте дати й час інцидентів, пов'язаних зі знущаннями, відповідну реакцію залучених осіб та їх дії.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звертайтесь до батьків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розбишак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розв'язати проблему самостійно. Якщо фізичне насильство над вашою дитиною продовжується й вам потрібна додаткова допомога за межами школи, зверніться до місцевих правоохоронних органів. Існують закони про боротьбу із залякуванням і домаганнями, які передбачають оперативні коригувальні дії.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751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822</TotalTime>
  <Words>797</Words>
  <Application>Microsoft Office PowerPoint</Application>
  <PresentationFormat>Довільний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Основні завдання кодексу безпечного освітнього середовища:   ►виявити чинники, що перешкоджають безпеці учасників освітнього процесу; ►відпрацювати систему узгоджених поглядів і уявлень учнів, педагогів, психологів, батьків на освітнє середовище школи; ►обґрунтувати умови організації безпечного освітнього середовища та вимоги (критерії) до його ефективної організації для кожного учасника освітнього процесу; ►скласти мінімальну та доступну програму навчання для учнів, педагогів, батьків; ►сформулювати конкретні рекомендації учням, педагогічним працівникам, адміністрації школи, батькам щодо організації безпечного середовища в закладі.</vt:lpstr>
      <vt:lpstr>Презентація PowerPoint</vt:lpstr>
      <vt:lpstr>   НАСИЛЬСТВО: ПСИХОЛОГІЧНЕ, ФІЗИЧНЕ, ЕКОНОМІЧНЕ, СЕКСУАЛЬНЕ </vt:lpstr>
      <vt:lpstr>Що робити, якщо ти став жертвою шкільного насильства чи знаєш, що когось ображають? </vt:lpstr>
      <vt:lpstr>Що робити, якщо ти став жертвою шкільного насильства чи знаєш, що когось ображають? </vt:lpstr>
      <vt:lpstr>Що робити, якщо ти став жертвою шкільного насильства чи знаєш, що когось ображають? </vt:lpstr>
      <vt:lpstr>БЕЗПЕКА В ІНТЕРНЕТ-ПРОСТОРІ. КІБЕРБУЛІНГ </vt:lpstr>
      <vt:lpstr>ДІЇ БАТЬКІВ:</vt:lpstr>
      <vt:lpstr>МОНІТОРИНГ КБОС</vt:lpstr>
      <vt:lpstr>ІV. РЕАГУВАННЯ ЗА ДОТРИМАННЯ ПОЛОЖЕНЬ КБОСУ </vt:lpstr>
      <vt:lpstr>ЗАКЛЮЧНІ ПОЛОЖЕННЯ КБОСУ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УЧИТЕЛЯ У ФОРМУВАННІ ПСИХОЛОГІЧНО БЕЗПЕЧНОГО СЕРЕДОВИЩА</dc:title>
  <dc:creator>Админ</dc:creator>
  <cp:lastModifiedBy>RePack by Diakov</cp:lastModifiedBy>
  <cp:revision>126</cp:revision>
  <dcterms:created xsi:type="dcterms:W3CDTF">2018-02-27T19:04:27Z</dcterms:created>
  <dcterms:modified xsi:type="dcterms:W3CDTF">2022-09-10T15:09:46Z</dcterms:modified>
</cp:coreProperties>
</file>