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64" r:id="rId3"/>
    <p:sldId id="268" r:id="rId4"/>
    <p:sldId id="271" r:id="rId5"/>
    <p:sldId id="272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EAEAEA"/>
    <a:srgbClr val="2BADD5"/>
    <a:srgbClr val="CC99FF"/>
    <a:srgbClr val="9A13ED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26BFD-6096-4D3E-B338-96558A128433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29E5-455A-45BA-9F0C-D4C1B7C32E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8449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МАКЕ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6" b="16384"/>
          <a:stretch/>
        </p:blipFill>
        <p:spPr bwMode="auto">
          <a:xfrm>
            <a:off x="0" y="1"/>
            <a:ext cx="9178563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презентации\E school\Нова папка\IMG_578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" b="1337"/>
          <a:stretch/>
        </p:blipFill>
        <p:spPr bwMode="auto">
          <a:xfrm>
            <a:off x="6448798" y="952500"/>
            <a:ext cx="1789265" cy="377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Завантаження\kisspng-iphone-x-mobile-app-handheld-devices-smartphone-po-5b818cc75d6c09.50008605153521683938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793" y="846546"/>
            <a:ext cx="3130232" cy="42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5616" y="229225"/>
            <a:ext cx="4256148" cy="1446550"/>
          </a:xfrm>
          <a:prstGeom prst="rect">
            <a:avLst/>
          </a:prstGeom>
          <a:gradFill flip="none" rotWithShape="1">
            <a:gsLst>
              <a:gs pos="0">
                <a:srgbClr val="2BADD5">
                  <a:tint val="66000"/>
                  <a:satMod val="160000"/>
                </a:srgbClr>
              </a:gs>
              <a:gs pos="50000">
                <a:srgbClr val="2BADD5">
                  <a:tint val="44500"/>
                  <a:satMod val="160000"/>
                </a:srgbClr>
              </a:gs>
              <a:gs pos="100000">
                <a:srgbClr val="2BADD5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rnd" cmpd="thickThin">
            <a:solidFill>
              <a:srgbClr val="002060"/>
            </a:solidFill>
            <a:bevel/>
          </a:ln>
          <a:effectLst>
            <a:outerShdw blurRad="368300" dist="50800" dir="2340000" sx="101000" sy="101000" algn="ctr" rotWithShape="0">
              <a:schemeClr val="bg1"/>
            </a:outerShdw>
            <a:reflection blurRad="38100" stA="67000" endPos="55000" dist="635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003399"/>
                </a:solidFill>
                <a:latin typeface="KryvyiRih" pitchFamily="2" charset="0"/>
              </a:rPr>
              <a:t>Додаток </a:t>
            </a:r>
            <a:endParaRPr lang="en-US" sz="2400" b="1" dirty="0">
              <a:solidFill>
                <a:srgbClr val="003399"/>
              </a:solidFill>
              <a:latin typeface="KryvyiRih" pitchFamily="2" charset="0"/>
            </a:endParaRPr>
          </a:p>
          <a:p>
            <a:pPr algn="ctr"/>
            <a:r>
              <a:rPr lang="uk-UA" sz="2400" b="1" dirty="0">
                <a:solidFill>
                  <a:srgbClr val="003399"/>
                </a:solidFill>
                <a:latin typeface="KryvyiRih" pitchFamily="2" charset="0"/>
              </a:rPr>
              <a:t>«КАРТКИ КРИВОРІЖЦЯ»</a:t>
            </a:r>
          </a:p>
          <a:p>
            <a:pPr algn="ctr"/>
            <a:r>
              <a:rPr lang="en-US" sz="4000" b="1" dirty="0">
                <a:solidFill>
                  <a:srgbClr val="003399"/>
                </a:solidFill>
                <a:latin typeface="KryvyiRih" pitchFamily="2" charset="0"/>
              </a:rPr>
              <a:t>E</a:t>
            </a:r>
            <a:r>
              <a:rPr lang="uk-UA" sz="4000" b="1" dirty="0" err="1">
                <a:solidFill>
                  <a:srgbClr val="003399"/>
                </a:solidFill>
                <a:latin typeface="KryvyiRih" pitchFamily="2" charset="0"/>
              </a:rPr>
              <a:t>school</a:t>
            </a:r>
            <a:endParaRPr lang="uk-UA" sz="2400" b="1" dirty="0">
              <a:solidFill>
                <a:srgbClr val="003399"/>
              </a:solidFill>
              <a:latin typeface="KryvyiRih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6" y="2067694"/>
            <a:ext cx="4104456" cy="2729027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EAEAE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23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C:\Users\User\Desktop\МАКЕ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6" b="16384"/>
          <a:stretch/>
        </p:blipFill>
        <p:spPr bwMode="auto">
          <a:xfrm>
            <a:off x="0" y="1"/>
            <a:ext cx="9178563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3505" y="131962"/>
            <a:ext cx="6342831" cy="5633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3700"/>
              </a:lnSpc>
            </a:pPr>
            <a:endParaRPr lang="uk-UA" sz="2800" dirty="0">
              <a:solidFill>
                <a:schemeClr val="bg1"/>
              </a:solidFill>
              <a:latin typeface="KryvyiRi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790" y="180880"/>
            <a:ext cx="7561626" cy="1200329"/>
          </a:xfrm>
          <a:prstGeom prst="rect">
            <a:avLst/>
          </a:prstGeom>
          <a:gradFill flip="none" rotWithShape="1">
            <a:gsLst>
              <a:gs pos="0">
                <a:srgbClr val="2BADD5">
                  <a:tint val="66000"/>
                  <a:satMod val="160000"/>
                </a:srgbClr>
              </a:gs>
              <a:gs pos="50000">
                <a:srgbClr val="2BADD5">
                  <a:tint val="44500"/>
                  <a:satMod val="160000"/>
                </a:srgbClr>
              </a:gs>
              <a:gs pos="100000">
                <a:srgbClr val="2BADD5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rnd" cmpd="thickThin">
            <a:solidFill>
              <a:srgbClr val="002060"/>
            </a:solidFill>
            <a:bevel/>
          </a:ln>
          <a:effectLst>
            <a:outerShdw blurRad="368300" dist="50800" dir="2340000" sx="101000" sy="101000" algn="ctr" rotWithShape="0">
              <a:schemeClr val="bg1"/>
            </a:outerShdw>
            <a:reflection blurRad="38100" stA="67000" endPos="55000" dist="635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003399"/>
                </a:solidFill>
                <a:latin typeface="KryvyiRih" pitchFamily="2" charset="0"/>
              </a:rPr>
              <a:t>Алгоритм дій батьків для отримання   </a:t>
            </a:r>
            <a:endParaRPr lang="uk-UA" sz="2400" dirty="0">
              <a:solidFill>
                <a:srgbClr val="003399"/>
              </a:solidFill>
              <a:latin typeface="KryvyiRih" pitchFamily="2" charset="0"/>
            </a:endParaRPr>
          </a:p>
          <a:p>
            <a:pPr algn="ctr"/>
            <a:r>
              <a:rPr lang="uk-UA" sz="2400" b="1" dirty="0">
                <a:solidFill>
                  <a:srgbClr val="003399"/>
                </a:solidFill>
                <a:latin typeface="KryvyiRih" pitchFamily="2" charset="0"/>
              </a:rPr>
              <a:t>повідомлень</a:t>
            </a:r>
            <a:r>
              <a:rPr lang="en-US" sz="2400" b="1" dirty="0">
                <a:solidFill>
                  <a:srgbClr val="003399"/>
                </a:solidFill>
                <a:latin typeface="KryvyiRih" pitchFamily="2" charset="0"/>
              </a:rPr>
              <a:t> </a:t>
            </a:r>
            <a:r>
              <a:rPr lang="ru-RU" sz="2400" b="1" dirty="0">
                <a:solidFill>
                  <a:srgbClr val="003399"/>
                </a:solidFill>
                <a:latin typeface="KryvyiRih" pitchFamily="2" charset="0"/>
              </a:rPr>
              <a:t>про </a:t>
            </a:r>
            <a:r>
              <a:rPr lang="uk-UA" sz="2400" b="1" dirty="0">
                <a:solidFill>
                  <a:srgbClr val="003399"/>
                </a:solidFill>
                <a:latin typeface="KryvyiRih" pitchFamily="2" charset="0"/>
              </a:rPr>
              <a:t>відвідування</a:t>
            </a:r>
          </a:p>
          <a:p>
            <a:pPr algn="ctr"/>
            <a:r>
              <a:rPr lang="uk-UA" sz="2400" b="1" dirty="0">
                <a:solidFill>
                  <a:srgbClr val="003399"/>
                </a:solidFill>
                <a:latin typeface="KryvyiRih" pitchFamily="2" charset="0"/>
              </a:rPr>
              <a:t> дитиною школи</a:t>
            </a:r>
          </a:p>
        </p:txBody>
      </p:sp>
      <p:sp>
        <p:nvSpPr>
          <p:cNvPr id="39" name="椭圆 41"/>
          <p:cNvSpPr/>
          <p:nvPr/>
        </p:nvSpPr>
        <p:spPr bwMode="auto">
          <a:xfrm>
            <a:off x="6813616" y="3562444"/>
            <a:ext cx="300653" cy="280125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41" name="椭圆 41"/>
          <p:cNvSpPr/>
          <p:nvPr/>
        </p:nvSpPr>
        <p:spPr bwMode="auto">
          <a:xfrm>
            <a:off x="836952" y="1085429"/>
            <a:ext cx="300653" cy="280125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42" name="椭圆 41"/>
          <p:cNvSpPr/>
          <p:nvPr/>
        </p:nvSpPr>
        <p:spPr bwMode="auto">
          <a:xfrm>
            <a:off x="-180528" y="4372392"/>
            <a:ext cx="503166" cy="448988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43" name="椭圆 41"/>
          <p:cNvSpPr/>
          <p:nvPr/>
        </p:nvSpPr>
        <p:spPr bwMode="auto">
          <a:xfrm>
            <a:off x="3849986" y="4846377"/>
            <a:ext cx="503166" cy="448988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pic>
        <p:nvPicPr>
          <p:cNvPr id="2050" name="Picture 2" descr="C:\Users\User\Desktop\презентации\E school\Нова папка\qr-16329841683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5317"/>
            <a:ext cx="3241060" cy="324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24351" y="2401990"/>
            <a:ext cx="4608512" cy="1041311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28575" cap="rnd" cmpd="thickThin">
            <a:solidFill>
              <a:srgbClr val="002060"/>
            </a:solidFill>
            <a:bevel/>
          </a:ln>
          <a:effectLst>
            <a:outerShdw blurRad="368300" dist="50800" dir="2340000" sx="101000" sy="101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ts val="3700"/>
              </a:lnSpc>
            </a:pPr>
            <a:r>
              <a:rPr lang="uk-UA" sz="2400" i="1" dirty="0">
                <a:solidFill>
                  <a:srgbClr val="003399"/>
                </a:solidFill>
                <a:latin typeface="KryvyiRih" pitchFamily="2" charset="0"/>
              </a:rPr>
              <a:t>КРОК 1. </a:t>
            </a:r>
          </a:p>
          <a:p>
            <a:pPr algn="ctr">
              <a:lnSpc>
                <a:spcPts val="3700"/>
              </a:lnSpc>
            </a:pPr>
            <a:r>
              <a:rPr lang="uk-UA" sz="2000" dirty="0" err="1">
                <a:solidFill>
                  <a:srgbClr val="003399"/>
                </a:solidFill>
                <a:latin typeface="KryvyiRih" pitchFamily="2" charset="0"/>
              </a:rPr>
              <a:t>Відскануйте</a:t>
            </a:r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 </a:t>
            </a:r>
            <a:r>
              <a:rPr lang="en-US" sz="2000" dirty="0">
                <a:solidFill>
                  <a:srgbClr val="003399"/>
                </a:solidFill>
                <a:latin typeface="KryvyiRih" pitchFamily="2" charset="0"/>
              </a:rPr>
              <a:t>QR </a:t>
            </a:r>
            <a:r>
              <a:rPr lang="ru-RU" sz="2000" dirty="0">
                <a:solidFill>
                  <a:srgbClr val="003399"/>
                </a:solidFill>
                <a:latin typeface="KryvyiRih" pitchFamily="2" charset="0"/>
              </a:rPr>
              <a:t>код</a:t>
            </a:r>
            <a:endParaRPr lang="uk-UA" sz="1100" dirty="0">
              <a:solidFill>
                <a:srgbClr val="003399"/>
              </a:solidFill>
              <a:latin typeface="KryvyiRi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09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МАКЕ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6" b="16384"/>
          <a:stretch/>
        </p:blipFill>
        <p:spPr bwMode="auto">
          <a:xfrm>
            <a:off x="0" y="1"/>
            <a:ext cx="9178563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3505" y="131962"/>
            <a:ext cx="6342831" cy="5633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3700"/>
              </a:lnSpc>
            </a:pPr>
            <a:endParaRPr lang="uk-UA" sz="2800" dirty="0">
              <a:solidFill>
                <a:schemeClr val="bg1"/>
              </a:solidFill>
              <a:latin typeface="KryvyiRih" pitchFamily="2" charset="0"/>
            </a:endParaRPr>
          </a:p>
        </p:txBody>
      </p:sp>
      <p:sp>
        <p:nvSpPr>
          <p:cNvPr id="38" name="椭圆 38"/>
          <p:cNvSpPr/>
          <p:nvPr/>
        </p:nvSpPr>
        <p:spPr bwMode="auto">
          <a:xfrm>
            <a:off x="4881404" y="1732569"/>
            <a:ext cx="321254" cy="30465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grpSp>
        <p:nvGrpSpPr>
          <p:cNvPr id="3" name="Группа 2"/>
          <p:cNvGrpSpPr/>
          <p:nvPr/>
        </p:nvGrpSpPr>
        <p:grpSpPr>
          <a:xfrm>
            <a:off x="7110107" y="129309"/>
            <a:ext cx="1592635" cy="3018506"/>
            <a:chOff x="6813616" y="636050"/>
            <a:chExt cx="2218111" cy="429854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08871" y="771551"/>
              <a:ext cx="1860011" cy="402754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6025" y="636050"/>
              <a:ext cx="2185702" cy="4298548"/>
            </a:xfrm>
            <a:prstGeom prst="rect">
              <a:avLst/>
            </a:prstGeom>
          </p:spPr>
        </p:pic>
        <p:sp>
          <p:nvSpPr>
            <p:cNvPr id="39" name="椭圆 41"/>
            <p:cNvSpPr/>
            <p:nvPr/>
          </p:nvSpPr>
          <p:spPr bwMode="auto">
            <a:xfrm>
              <a:off x="6813616" y="3562444"/>
              <a:ext cx="300653" cy="280125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1422" tIns="25711" rIns="51422" bIns="25711" numCol="1" rtlCol="0" anchor="t" anchorCtr="0" compatLnSpc="1">
              <a:prstTxWarp prst="textNoShape">
                <a:avLst/>
              </a:prstTxWarp>
            </a:bodyPr>
            <a:lstStyle/>
            <a:p>
              <a:pPr defTabSz="514213"/>
              <a:endParaRPr lang="zh-CN" altLang="en-US" sz="975"/>
            </a:p>
          </p:txBody>
        </p:sp>
      </p:grpSp>
      <p:sp>
        <p:nvSpPr>
          <p:cNvPr id="41" name="椭圆 41"/>
          <p:cNvSpPr/>
          <p:nvPr/>
        </p:nvSpPr>
        <p:spPr bwMode="auto">
          <a:xfrm>
            <a:off x="836952" y="1085429"/>
            <a:ext cx="300653" cy="280125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42" name="椭圆 41"/>
          <p:cNvSpPr/>
          <p:nvPr/>
        </p:nvSpPr>
        <p:spPr bwMode="auto">
          <a:xfrm>
            <a:off x="-180528" y="4372392"/>
            <a:ext cx="503166" cy="448988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43" name="椭圆 41"/>
          <p:cNvSpPr/>
          <p:nvPr/>
        </p:nvSpPr>
        <p:spPr bwMode="auto">
          <a:xfrm>
            <a:off x="3849986" y="4846377"/>
            <a:ext cx="503166" cy="448988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16" name="TextBox 15"/>
          <p:cNvSpPr txBox="1"/>
          <p:nvPr/>
        </p:nvSpPr>
        <p:spPr>
          <a:xfrm>
            <a:off x="368725" y="622379"/>
            <a:ext cx="6490978" cy="707886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28575" cap="rnd" cmpd="thickThin">
            <a:solidFill>
              <a:srgbClr val="002060"/>
            </a:solidFill>
            <a:bevel/>
          </a:ln>
          <a:effectLst>
            <a:outerShdw blurRad="368300" dist="50800" dir="2340000" sx="101000" sy="101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uk-UA" sz="2000" i="1" dirty="0">
                <a:solidFill>
                  <a:srgbClr val="003399"/>
                </a:solidFill>
                <a:latin typeface="KryvyiRih" pitchFamily="2" charset="0"/>
              </a:rPr>
              <a:t>КРОК 2. </a:t>
            </a:r>
          </a:p>
          <a:p>
            <a:pPr algn="ctr"/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Перейдіть за посиланням на ВЕБ-ПОРТАЛ</a:t>
            </a:r>
            <a:endParaRPr lang="uk-UA" sz="1100" dirty="0">
              <a:solidFill>
                <a:srgbClr val="003399"/>
              </a:solidFill>
              <a:latin typeface="KryvyiRi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3602558"/>
            <a:ext cx="6634994" cy="707886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28575" cap="rnd" cmpd="thickThin">
            <a:solidFill>
              <a:srgbClr val="002060"/>
            </a:solidFill>
            <a:bevel/>
          </a:ln>
          <a:effectLst>
            <a:outerShdw blurRad="368300" dist="50800" dir="2340000" sx="101000" sy="101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uk-UA" sz="2000" i="1" dirty="0">
                <a:solidFill>
                  <a:srgbClr val="003399"/>
                </a:solidFill>
                <a:latin typeface="KryvyiRih" pitchFamily="2" charset="0"/>
              </a:rPr>
              <a:t>КРОК 3. </a:t>
            </a:r>
          </a:p>
          <a:p>
            <a:pPr algn="ctr"/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У запропонованому вікні натисніть «</a:t>
            </a:r>
            <a:r>
              <a:rPr lang="uk-UA" sz="2000" dirty="0" err="1">
                <a:solidFill>
                  <a:srgbClr val="003399"/>
                </a:solidFill>
                <a:latin typeface="KryvyiRih" pitchFamily="2" charset="0"/>
              </a:rPr>
              <a:t>Открыть</a:t>
            </a:r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»</a:t>
            </a:r>
            <a:endParaRPr lang="uk-UA" sz="1100" dirty="0">
              <a:solidFill>
                <a:srgbClr val="003399"/>
              </a:solidFill>
              <a:latin typeface="KryvyiRih" pitchFamily="2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59847" y="1802874"/>
            <a:ext cx="1587315" cy="3018506"/>
            <a:chOff x="3031045" y="772323"/>
            <a:chExt cx="2185702" cy="4298548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85388" y="889416"/>
              <a:ext cx="1877015" cy="406436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31045" y="772323"/>
              <a:ext cx="2185702" cy="4298548"/>
            </a:xfrm>
            <a:prstGeom prst="rect">
              <a:avLst/>
            </a:prstGeom>
          </p:spPr>
        </p:pic>
      </p:grpSp>
      <p:sp>
        <p:nvSpPr>
          <p:cNvPr id="23" name="椭圆 38"/>
          <p:cNvSpPr/>
          <p:nvPr/>
        </p:nvSpPr>
        <p:spPr bwMode="auto">
          <a:xfrm>
            <a:off x="2310206" y="1408520"/>
            <a:ext cx="233303" cy="21393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24" name="椭圆 41"/>
          <p:cNvSpPr/>
          <p:nvPr/>
        </p:nvSpPr>
        <p:spPr bwMode="auto">
          <a:xfrm>
            <a:off x="1278787" y="4571283"/>
            <a:ext cx="365413" cy="315286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pic>
        <p:nvPicPr>
          <p:cNvPr id="3077" name="Picture 5" descr="C:\Users\User\Desktop\kisspng-arrow-computer-icons-clip-art-red-arrow-left-curved-png-5ab19cf2485257.331257291521589490296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95688" flipH="1">
            <a:off x="2083176" y="2879315"/>
            <a:ext cx="745823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User\Desktop\kisspng-arrow-computer-icons-clip-art-red-arrow-left-curved-png-5ab19cf2485257.331257291521589490296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7235" y="1418013"/>
            <a:ext cx="720080" cy="7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982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МАКЕ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6" b="16384"/>
          <a:stretch/>
        </p:blipFill>
        <p:spPr bwMode="auto">
          <a:xfrm>
            <a:off x="0" y="1"/>
            <a:ext cx="9178563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3505" y="131962"/>
            <a:ext cx="6342831" cy="5633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3700"/>
              </a:lnSpc>
            </a:pPr>
            <a:endParaRPr lang="uk-UA" sz="2800" dirty="0">
              <a:solidFill>
                <a:schemeClr val="bg1"/>
              </a:solidFill>
              <a:latin typeface="KryvyiRih" pitchFamily="2" charset="0"/>
            </a:endParaRPr>
          </a:p>
        </p:txBody>
      </p:sp>
      <p:sp>
        <p:nvSpPr>
          <p:cNvPr id="38" name="椭圆 38"/>
          <p:cNvSpPr/>
          <p:nvPr/>
        </p:nvSpPr>
        <p:spPr bwMode="auto">
          <a:xfrm>
            <a:off x="4881404" y="1732569"/>
            <a:ext cx="321254" cy="30465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41" name="椭圆 41"/>
          <p:cNvSpPr/>
          <p:nvPr/>
        </p:nvSpPr>
        <p:spPr bwMode="auto">
          <a:xfrm>
            <a:off x="836952" y="1085429"/>
            <a:ext cx="300653" cy="280125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42" name="椭圆 41"/>
          <p:cNvSpPr/>
          <p:nvPr/>
        </p:nvSpPr>
        <p:spPr bwMode="auto">
          <a:xfrm>
            <a:off x="-180528" y="4372392"/>
            <a:ext cx="503166" cy="448988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43" name="椭圆 41"/>
          <p:cNvSpPr/>
          <p:nvPr/>
        </p:nvSpPr>
        <p:spPr bwMode="auto">
          <a:xfrm>
            <a:off x="3849986" y="4846377"/>
            <a:ext cx="503166" cy="448988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16" name="TextBox 15"/>
          <p:cNvSpPr txBox="1"/>
          <p:nvPr/>
        </p:nvSpPr>
        <p:spPr>
          <a:xfrm>
            <a:off x="327958" y="411009"/>
            <a:ext cx="6490978" cy="1015663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28575" cap="rnd" cmpd="thickThin">
            <a:solidFill>
              <a:srgbClr val="002060"/>
            </a:solidFill>
            <a:bevel/>
          </a:ln>
          <a:effectLst>
            <a:outerShdw blurRad="368300" dist="50800" dir="2340000" sx="101000" sy="101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uk-UA" sz="2000" i="1" dirty="0">
                <a:solidFill>
                  <a:srgbClr val="003399"/>
                </a:solidFill>
                <a:latin typeface="KryvyiRih" pitchFamily="2" charset="0"/>
              </a:rPr>
              <a:t>КРОК 4.</a:t>
            </a:r>
          </a:p>
          <a:p>
            <a:pPr algn="ctr"/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Відкриється </a:t>
            </a:r>
            <a:r>
              <a:rPr lang="en-US" sz="2000" dirty="0">
                <a:solidFill>
                  <a:srgbClr val="003399"/>
                </a:solidFill>
                <a:latin typeface="KryvyiRih" pitchFamily="2" charset="0"/>
              </a:rPr>
              <a:t>@</a:t>
            </a:r>
            <a:r>
              <a:rPr lang="en-US" sz="2000" dirty="0" err="1">
                <a:solidFill>
                  <a:srgbClr val="003399"/>
                </a:solidFill>
                <a:latin typeface="KryvyiRih" pitchFamily="2" charset="0"/>
              </a:rPr>
              <a:t>eSchool_kr_bot</a:t>
            </a:r>
            <a:r>
              <a:rPr lang="ru-RU" sz="2000" dirty="0">
                <a:solidFill>
                  <a:srgbClr val="003399"/>
                </a:solidFill>
                <a:latin typeface="KryvyiRih" pitchFamily="2" charset="0"/>
              </a:rPr>
              <a:t> у </a:t>
            </a:r>
            <a:r>
              <a:rPr lang="en-US" sz="2000" dirty="0">
                <a:solidFill>
                  <a:srgbClr val="003399"/>
                </a:solidFill>
                <a:latin typeface="KryvyiRih" pitchFamily="2" charset="0"/>
              </a:rPr>
              <a:t>Telegram</a:t>
            </a:r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 -  необхідно натиснути «</a:t>
            </a:r>
            <a:r>
              <a:rPr lang="uk-UA" sz="2000" dirty="0" err="1">
                <a:solidFill>
                  <a:srgbClr val="003399"/>
                </a:solidFill>
                <a:latin typeface="KryvyiRih" pitchFamily="2" charset="0"/>
              </a:rPr>
              <a:t>Начать</a:t>
            </a:r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»</a:t>
            </a:r>
            <a:endParaRPr lang="uk-UA" sz="2000" i="1" dirty="0">
              <a:solidFill>
                <a:srgbClr val="003399"/>
              </a:solidFill>
              <a:latin typeface="KryvyiRi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752" y="3294782"/>
            <a:ext cx="6490978" cy="1323439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28575" cap="rnd" cmpd="thickThin">
            <a:solidFill>
              <a:srgbClr val="002060"/>
            </a:solidFill>
            <a:bevel/>
          </a:ln>
          <a:effectLst>
            <a:outerShdw blurRad="368300" dist="50800" dir="2340000" sx="101000" sy="101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uk-UA" sz="2000" i="1" dirty="0">
                <a:solidFill>
                  <a:srgbClr val="003399"/>
                </a:solidFill>
                <a:latin typeface="KryvyiRih" pitchFamily="2" charset="0"/>
              </a:rPr>
              <a:t>КРОК 5. </a:t>
            </a:r>
          </a:p>
          <a:p>
            <a:pPr algn="ctr"/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Таким чином Ви передаєте у чат-бот номер телефону до якого прив’язана</a:t>
            </a:r>
          </a:p>
          <a:p>
            <a:pPr algn="ctr"/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 «Картка криворіжця» дитини</a:t>
            </a:r>
            <a:endParaRPr lang="uk-UA" sz="1100" dirty="0">
              <a:solidFill>
                <a:srgbClr val="003399"/>
              </a:solidFill>
              <a:latin typeface="KryvyiRih" pitchFamily="2" charset="0"/>
            </a:endParaRPr>
          </a:p>
        </p:txBody>
      </p:sp>
      <p:sp>
        <p:nvSpPr>
          <p:cNvPr id="23" name="椭圆 38"/>
          <p:cNvSpPr/>
          <p:nvPr/>
        </p:nvSpPr>
        <p:spPr bwMode="auto">
          <a:xfrm>
            <a:off x="2310206" y="1408520"/>
            <a:ext cx="233303" cy="21393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sp>
        <p:nvSpPr>
          <p:cNvPr id="24" name="椭圆 41"/>
          <p:cNvSpPr/>
          <p:nvPr/>
        </p:nvSpPr>
        <p:spPr bwMode="auto">
          <a:xfrm>
            <a:off x="1278787" y="4571283"/>
            <a:ext cx="365413" cy="315286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1422" tIns="25711" rIns="51422" bIns="25711" numCol="1" rtlCol="0" anchor="t" anchorCtr="0" compatLnSpc="1">
            <a:prstTxWarp prst="textNoShape">
              <a:avLst/>
            </a:prstTxWarp>
          </a:bodyPr>
          <a:lstStyle/>
          <a:p>
            <a:pPr defTabSz="514213"/>
            <a:endParaRPr lang="zh-CN" altLang="en-US" sz="975"/>
          </a:p>
        </p:txBody>
      </p:sp>
      <p:pic>
        <p:nvPicPr>
          <p:cNvPr id="3077" name="Picture 5" descr="C:\Users\User\Desktop\kisspng-arrow-computer-icons-clip-art-red-arrow-left-curved-png-5ab19cf2485257.33125729152158949029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95688" flipH="1">
            <a:off x="2053945" y="2546155"/>
            <a:ext cx="745823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User\Desktop\kisspng-arrow-computer-icons-clip-art-red-arrow-left-curved-png-5ab19cf2485257.33125729152158949029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1552454"/>
            <a:ext cx="720080" cy="7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7098623" y="131962"/>
            <a:ext cx="1732108" cy="3263561"/>
            <a:chOff x="2589784" y="413643"/>
            <a:chExt cx="2185702" cy="429854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45580" y="538815"/>
              <a:ext cx="1874109" cy="405807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89784" y="413643"/>
              <a:ext cx="2185702" cy="429854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77293" y="1586326"/>
            <a:ext cx="1720624" cy="3278911"/>
            <a:chOff x="4067944" y="195486"/>
            <a:chExt cx="2319034" cy="471758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09664" y="378619"/>
              <a:ext cx="2035593" cy="4407737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67944" y="195486"/>
              <a:ext cx="2319034" cy="4717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2158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МАКЕ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6" b="16384"/>
          <a:stretch/>
        </p:blipFill>
        <p:spPr bwMode="auto">
          <a:xfrm>
            <a:off x="0" y="1"/>
            <a:ext cx="9178563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473" y="771550"/>
            <a:ext cx="1808307" cy="3915586"/>
          </a:xfrm>
          <a:prstGeom prst="rect">
            <a:avLst/>
          </a:prstGeom>
        </p:spPr>
      </p:pic>
      <p:pic>
        <p:nvPicPr>
          <p:cNvPr id="1037" name="Picture 13" descr="D:\Завантаження\kisspng-iphone-x-mobile-app-handheld-devices-smartphone-po-5b818cc75d6c09.500086051535216839382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76"/>
          <a:stretch/>
        </p:blipFill>
        <p:spPr bwMode="auto">
          <a:xfrm>
            <a:off x="6228184" y="621773"/>
            <a:ext cx="2950379" cy="45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71676"/>
            <a:ext cx="6246067" cy="1384995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28575" cap="rnd" cmpd="thickThin">
            <a:solidFill>
              <a:srgbClr val="002060"/>
            </a:solidFill>
            <a:bevel/>
          </a:ln>
          <a:effectLst>
            <a:outerShdw blurRad="368300" dist="50800" dir="2340000" sx="101000" sy="101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dirty="0">
                <a:solidFill>
                  <a:srgbClr val="003399"/>
                </a:solidFill>
                <a:latin typeface="KryvyiRih" pitchFamily="2" charset="0"/>
              </a:rPr>
              <a:t>ГОТОВО!</a:t>
            </a:r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/>
            </a:r>
            <a:br>
              <a:rPr lang="uk-UA" sz="2000" dirty="0">
                <a:solidFill>
                  <a:srgbClr val="003399"/>
                </a:solidFill>
                <a:latin typeface="KryvyiRih" pitchFamily="2" charset="0"/>
              </a:rPr>
            </a:br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Ви налаштували </a:t>
            </a:r>
            <a:r>
              <a:rPr lang="en-US" sz="2000" dirty="0">
                <a:solidFill>
                  <a:srgbClr val="003399"/>
                </a:solidFill>
                <a:latin typeface="KryvyiRih" pitchFamily="2" charset="0"/>
              </a:rPr>
              <a:t>E</a:t>
            </a:r>
            <a:r>
              <a:rPr lang="uk-UA" sz="2000" b="1" dirty="0" err="1">
                <a:solidFill>
                  <a:srgbClr val="003399"/>
                </a:solidFill>
                <a:latin typeface="KryvyiRih" pitchFamily="2" charset="0"/>
              </a:rPr>
              <a:t>school</a:t>
            </a:r>
            <a:r>
              <a:rPr lang="uk-UA" sz="2000" b="1" dirty="0">
                <a:solidFill>
                  <a:srgbClr val="003399"/>
                </a:solidFill>
                <a:latin typeface="KryvyiRih" pitchFamily="2" charset="0"/>
              </a:rPr>
              <a:t> </a:t>
            </a:r>
            <a:r>
              <a:rPr lang="uk-UA" sz="2000" dirty="0">
                <a:solidFill>
                  <a:srgbClr val="003399"/>
                </a:solidFill>
                <a:latin typeface="KryvyiRih" pitchFamily="2" charset="0"/>
              </a:rPr>
              <a:t>для того, щоб отримувати інформацію про те, коли Ваша дитина зайшла або вийшла зі школи</a:t>
            </a:r>
            <a:endParaRPr lang="uk-UA" sz="1100" dirty="0">
              <a:solidFill>
                <a:srgbClr val="003399"/>
              </a:solidFill>
              <a:latin typeface="KryvyiRih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165" y="1851670"/>
            <a:ext cx="4440302" cy="295232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4888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664</TotalTime>
  <Words>78</Words>
  <Application>Microsoft Office PowerPoint</Application>
  <PresentationFormat>Экран (16:9)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sekretar</cp:lastModifiedBy>
  <cp:revision>72</cp:revision>
  <dcterms:created xsi:type="dcterms:W3CDTF">2021-09-20T11:51:09Z</dcterms:created>
  <dcterms:modified xsi:type="dcterms:W3CDTF">2021-10-06T08:54:31Z</dcterms:modified>
</cp:coreProperties>
</file>